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5"/>
  </p:notesMasterIdLst>
  <p:sldIdLst>
    <p:sldId id="256" r:id="rId3"/>
    <p:sldId id="258" r:id="rId4"/>
    <p:sldId id="271" r:id="rId5"/>
    <p:sldId id="263" r:id="rId6"/>
    <p:sldId id="262" r:id="rId7"/>
    <p:sldId id="259" r:id="rId8"/>
    <p:sldId id="260" r:id="rId9"/>
    <p:sldId id="270" r:id="rId10"/>
    <p:sldId id="287" r:id="rId11"/>
    <p:sldId id="288" r:id="rId12"/>
    <p:sldId id="286" r:id="rId13"/>
    <p:sldId id="266" r:id="rId14"/>
  </p:sldIdLst>
  <p:sldSz cx="18288000" cy="10287000"/>
  <p:notesSz cx="6858000" cy="9144000"/>
  <p:embeddedFontLst>
    <p:embeddedFont>
      <p:font typeface="Calibri" pitchFamily="34" charset="0"/>
      <p:regular r:id="rId16"/>
      <p:bold r:id="rId17"/>
      <p:italic r:id="rId18"/>
      <p:boldItalic r:id="rId19"/>
    </p:embeddedFont>
    <p:embeddedFont>
      <p:font typeface="SimHei" pitchFamily="49" charset="-122"/>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3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165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6A9E3-66BF-49F6-B9D4-A0AAA9BD6B22}" type="datetimeFigureOut">
              <a:rPr lang="en-US" smtClean="0"/>
              <a:t>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C055B-9AD9-4E2B-9EA0-924C612F0FFE}" type="slidenum">
              <a:rPr lang="en-US" smtClean="0"/>
              <a:t>‹#›</a:t>
            </a:fld>
            <a:endParaRPr lang="en-US"/>
          </a:p>
        </p:txBody>
      </p:sp>
    </p:spTree>
    <p:extLst>
      <p:ext uri="{BB962C8B-B14F-4D97-AF65-F5344CB8AC3E}">
        <p14:creationId xmlns:p14="http://schemas.microsoft.com/office/powerpoint/2010/main" val="215461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6"/>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hasCustomPrompt="1"/>
          </p:nvPr>
        </p:nvSpPr>
        <p:spPr>
          <a:xfrm>
            <a:off x="2286000" y="5403058"/>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64173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558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6" y="2564609"/>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hasCustomPrompt="1"/>
          </p:nvPr>
        </p:nvSpPr>
        <p:spPr>
          <a:xfrm>
            <a:off x="1247776" y="6884197"/>
            <a:ext cx="15773400" cy="2250282"/>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81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257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9258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9057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9"/>
            <a:ext cx="15773400" cy="1988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259685" y="2521746"/>
            <a:ext cx="77366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4" name="内容占位符 3"/>
          <p:cNvSpPr>
            <a:spLocks noGrp="1"/>
          </p:cNvSpPr>
          <p:nvPr>
            <p:ph sz="half" idx="2" hasCustomPrompt="1"/>
          </p:nvPr>
        </p:nvSpPr>
        <p:spPr>
          <a:xfrm>
            <a:off x="1259685" y="3757615"/>
            <a:ext cx="77366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9258301" y="2521746"/>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6" name="内容占位符 5"/>
          <p:cNvSpPr>
            <a:spLocks noGrp="1"/>
          </p:cNvSpPr>
          <p:nvPr>
            <p:ph sz="quarter" idx="4" hasCustomPrompt="1"/>
          </p:nvPr>
        </p:nvSpPr>
        <p:spPr>
          <a:xfrm>
            <a:off x="9258301" y="3757615"/>
            <a:ext cx="77747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1896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1790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5361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hasCustomPrompt="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4479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528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9545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1" y="547689"/>
            <a:ext cx="3943350" cy="871775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257301" y="547689"/>
            <a:ext cx="11601450" cy="871775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245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Elsie" panose="02000000000000000000" charset="0"/>
                <a:ea typeface="Elsie" panose="02000000000000000000" charset="0"/>
              </a:defRPr>
            </a:lvl1pPr>
          </a:lstStyle>
          <a:p>
            <a:fld id="{723A3EFB-E5A4-4F85-84D0-3F54949E58B5}" type="datetimeFigureOut">
              <a:rPr lang="zh-CN" altLang="en-US" smtClean="0">
                <a:solidFill>
                  <a:prstClr val="black">
                    <a:tint val="75000"/>
                  </a:prstClr>
                </a:solidFill>
                <a:cs typeface="Arial"/>
                <a:sym typeface="Arial"/>
              </a:rPr>
              <a:pPr/>
              <a:t>2023/1/8</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Elsie" panose="02000000000000000000" charset="0"/>
                <a:ea typeface="Elsie" panose="02000000000000000000" charset="0"/>
              </a:defRPr>
            </a:lvl1pPr>
          </a:lstStyle>
          <a:p>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Elsie" panose="02000000000000000000" charset="0"/>
                <a:ea typeface="Elsie" panose="02000000000000000000" charset="0"/>
              </a:defRPr>
            </a:lvl1pPr>
          </a:lstStyle>
          <a:p>
            <a:fld id="{7D41E1E3-0430-46C2-B0D3-2490A70B1299}" type="slidenum">
              <a:rPr lang="zh-CN" altLang="en-US" smtClean="0">
                <a:solidFill>
                  <a:prstClr val="black">
                    <a:tint val="75000"/>
                  </a:prstClr>
                </a:solidFill>
                <a:cs typeface="Arial"/>
                <a:sym typeface="Arial"/>
              </a: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295416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Elsie" panose="02000000000000000000" charset="0"/>
          <a:ea typeface="Elsie" panose="02000000000000000000"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Elsie" panose="02000000000000000000" charset="0"/>
          <a:ea typeface="Elsie" panose="02000000000000000000" charset="0"/>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Elsie" panose="02000000000000000000" charset="0"/>
          <a:ea typeface="Elsie" panose="02000000000000000000" charset="0"/>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1.svg"/><Relationship Id="rId5" Type="http://schemas.openxmlformats.org/officeDocument/2006/relationships/image" Target="../media/image39.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5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10"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1.svg"/><Relationship Id="rId5" Type="http://schemas.openxmlformats.org/officeDocument/2006/relationships/image" Target="../media/image39.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49.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7.sv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5.svg"/><Relationship Id="rId5" Type="http://schemas.openxmlformats.org/officeDocument/2006/relationships/image" Target="../media/image35.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43.sv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jpeg"/><Relationship Id="rId7" Type="http://schemas.openxmlformats.org/officeDocument/2006/relationships/image" Target="../media/image26.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0.svg"/><Relationship Id="rId5"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TextBox 2"/>
          <p:cNvSpPr txBox="1"/>
          <p:nvPr/>
        </p:nvSpPr>
        <p:spPr>
          <a:xfrm>
            <a:off x="1565687" y="2597474"/>
            <a:ext cx="15503033" cy="3896067"/>
          </a:xfrm>
          <a:prstGeom prst="rect">
            <a:avLst/>
          </a:prstGeom>
        </p:spPr>
        <p:txBody>
          <a:bodyPr wrap="square" lIns="0" tIns="0" rIns="0" bIns="0" rtlCol="0" anchor="t">
            <a:spAutoFit/>
          </a:bodyPr>
          <a:lstStyle/>
          <a:p>
            <a:pPr algn="ctr">
              <a:lnSpc>
                <a:spcPct val="170000"/>
              </a:lnSpc>
            </a:pPr>
            <a:r>
              <a:rPr lang="en-US" sz="8000" b="1" dirty="0" smtClean="0">
                <a:solidFill>
                  <a:schemeClr val="accent4">
                    <a:lumMod val="50000"/>
                  </a:schemeClr>
                </a:solidFill>
                <a:latin typeface="Arial" panose="020B0604020202020204" pitchFamily="34" charset="0"/>
                <a:cs typeface="Arial" panose="020B0604020202020204" pitchFamily="34" charset="0"/>
              </a:rPr>
              <a:t>CHÀO MỪNG CẢ LỚP </a:t>
            </a:r>
          </a:p>
          <a:p>
            <a:pPr algn="ctr">
              <a:lnSpc>
                <a:spcPct val="170000"/>
              </a:lnSpc>
            </a:pPr>
            <a:r>
              <a:rPr lang="en-US" sz="8000" b="1" dirty="0" smtClean="0">
                <a:solidFill>
                  <a:schemeClr val="accent4">
                    <a:lumMod val="50000"/>
                  </a:schemeClr>
                </a:solidFill>
                <a:latin typeface="Arial" panose="020B0604020202020204" pitchFamily="34" charset="0"/>
                <a:cs typeface="Arial" panose="020B0604020202020204" pitchFamily="34" charset="0"/>
              </a:rPr>
              <a:t>ĐẾN VỚI BÀI HỌC HÔM NAY!</a:t>
            </a:r>
            <a:endParaRPr lang="en-US" sz="8000" b="1" dirty="0">
              <a:solidFill>
                <a:schemeClr val="accent4">
                  <a:lumMod val="50000"/>
                </a:schemeClr>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4844746" y="-4734955"/>
            <a:ext cx="7846916" cy="7846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40979">
            <a:off x="1213810" y="6473847"/>
            <a:ext cx="848881" cy="92144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1715814" y="7304668"/>
            <a:ext cx="9407206" cy="74552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915595" y="7553897"/>
            <a:ext cx="1343705" cy="133530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65009">
            <a:off x="15765856" y="1494779"/>
            <a:ext cx="849454" cy="1240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624342">
            <a:off x="15447957" y="1475697"/>
            <a:ext cx="1074038" cy="81224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266174">
            <a:off x="13644771" y="-5650573"/>
            <a:ext cx="7846916" cy="78469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476626">
            <a:off x="12087100" y="5949584"/>
            <a:ext cx="7795752" cy="7795752"/>
          </a:xfrm>
          <a:prstGeom prst="rect">
            <a:avLst/>
          </a:prstGeom>
        </p:spPr>
      </p:pic>
      <p:sp>
        <p:nvSpPr>
          <p:cNvPr id="23" name="Rounded Rectangle 22"/>
          <p:cNvSpPr/>
          <p:nvPr/>
        </p:nvSpPr>
        <p:spPr>
          <a:xfrm>
            <a:off x="7549576" y="1217115"/>
            <a:ext cx="3021735"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4:</a:t>
            </a:r>
            <a:endParaRPr lang="en-US" sz="4400" b="1" dirty="0">
              <a:latin typeface="Arial" panose="020B0604020202020204" pitchFamily="34" charset="0"/>
              <a:cs typeface="Arial" panose="020B0604020202020204" pitchFamily="34" charset="0"/>
            </a:endParaRPr>
          </a:p>
        </p:txBody>
      </p:sp>
      <p:sp>
        <p:nvSpPr>
          <p:cNvPr id="28" name="Rectangle 27"/>
          <p:cNvSpPr/>
          <p:nvPr/>
        </p:nvSpPr>
        <p:spPr>
          <a:xfrm>
            <a:off x="1940106" y="2628900"/>
            <a:ext cx="14116603" cy="6186309"/>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Từ </a:t>
            </a:r>
            <a:r>
              <a:rPr lang="en-US" sz="4400" dirty="0"/>
              <a:t>dữ liệu Bảng T.2, em hãy tính xác suất thực nghiệm của các sự kiện "Vuông thẳng", "Tròn thắng". </a:t>
            </a:r>
          </a:p>
          <a:p>
            <a:pPr marL="571500" indent="-571500" algn="just">
              <a:lnSpc>
                <a:spcPct val="150000"/>
              </a:lnSpc>
              <a:buFont typeface="Arial" pitchFamily="34" charset="0"/>
              <a:buChar char="•"/>
            </a:pPr>
            <a:r>
              <a:rPr lang="en-US" sz="4400" dirty="0" smtClean="0"/>
              <a:t>Từ </a:t>
            </a:r>
            <a:r>
              <a:rPr lang="en-US" sz="4400" dirty="0"/>
              <a:t>dữ liệu Bảng T.3, em hãy cho biết phần thưởng nào Vuông và Tròn được nhận là nhiều nhất. </a:t>
            </a:r>
          </a:p>
          <a:p>
            <a:pPr marL="571500" indent="-571500" algn="just">
              <a:lnSpc>
                <a:spcPct val="150000"/>
              </a:lnSpc>
              <a:buFont typeface="Arial" pitchFamily="34" charset="0"/>
              <a:buChar char="•"/>
            </a:pPr>
            <a:r>
              <a:rPr lang="en-US" sz="4400" dirty="0" smtClean="0"/>
              <a:t>So </a:t>
            </a:r>
            <a:r>
              <a:rPr lang="en-US" sz="4400" dirty="0"/>
              <a:t>sánh kết quả thu được với nội dung thảo luận trong Bước 1 và rút ra kết luận.</a:t>
            </a:r>
          </a:p>
        </p:txBody>
      </p:sp>
    </p:spTree>
    <p:extLst>
      <p:ext uri="{BB962C8B-B14F-4D97-AF65-F5344CB8AC3E}">
        <p14:creationId xmlns:p14="http://schemas.microsoft.com/office/powerpoint/2010/main" val="734509785"/>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anim calcmode="lin" valueType="num">
                                      <p:cBhvr>
                                        <p:cTn id="1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fade">
                                      <p:cBhvr>
                                        <p:cTn id="19" dur="500"/>
                                        <p:tgtEl>
                                          <p:spTgt spid="28">
                                            <p:txEl>
                                              <p:pRg st="1" end="1"/>
                                            </p:txEl>
                                          </p:spTgt>
                                        </p:tgtEl>
                                      </p:cBhvr>
                                    </p:animEffect>
                                    <p:anim calcmode="lin" valueType="num">
                                      <p:cBhvr>
                                        <p:cTn id="20"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8">
                                            <p:txEl>
                                              <p:pRg st="2" end="2"/>
                                            </p:txEl>
                                          </p:spTgt>
                                        </p:tgtEl>
                                        <p:attrNameLst>
                                          <p:attrName>style.visibility</p:attrName>
                                        </p:attrNameLst>
                                      </p:cBhvr>
                                      <p:to>
                                        <p:strVal val="visible"/>
                                      </p:to>
                                    </p:set>
                                    <p:animEffect transition="in" filter="fade">
                                      <p:cBhvr>
                                        <p:cTn id="26" dur="500"/>
                                        <p:tgtEl>
                                          <p:spTgt spid="28">
                                            <p:txEl>
                                              <p:pRg st="2" end="2"/>
                                            </p:txEl>
                                          </p:spTgt>
                                        </p:tgtEl>
                                      </p:cBhvr>
                                    </p:animEffect>
                                    <p:anim calcmode="lin" valueType="num">
                                      <p:cBhvr>
                                        <p:cTn id="27"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5109365" y="-3923458"/>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577974">
            <a:off x="14947708" y="-3331812"/>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62749" y="1544562"/>
            <a:ext cx="1500511" cy="149113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921843" y="9384903"/>
            <a:ext cx="631420" cy="870924"/>
          </a:xfrm>
          <a:prstGeom prst="rect">
            <a:avLst/>
          </a:prstGeom>
        </p:spPr>
      </p:pic>
      <p:sp>
        <p:nvSpPr>
          <p:cNvPr id="17" name="TextBox 8"/>
          <p:cNvSpPr txBox="1"/>
          <p:nvPr/>
        </p:nvSpPr>
        <p:spPr>
          <a:xfrm>
            <a:off x="4724400" y="1028700"/>
            <a:ext cx="9525000" cy="1096710"/>
          </a:xfrm>
          <a:prstGeom prst="rect">
            <a:avLst/>
          </a:prstGeom>
        </p:spPr>
        <p:txBody>
          <a:bodyPr wrap="square" lIns="0" tIns="0" rIns="0" bIns="0" rtlCol="0" anchor="t">
            <a:spAutoFit/>
          </a:bodyPr>
          <a:lstStyle/>
          <a:p>
            <a:pPr algn="ctr">
              <a:lnSpc>
                <a:spcPts val="9360"/>
              </a:lnSpc>
            </a:pPr>
            <a:r>
              <a:rPr lang="en-US" sz="6600" b="1" dirty="0" smtClean="0">
                <a:solidFill>
                  <a:schemeClr val="accent4">
                    <a:lumMod val="75000"/>
                  </a:schemeClr>
                </a:solidFill>
                <a:latin typeface="Arial" panose="020B0604020202020204" pitchFamily="34" charset="0"/>
                <a:cs typeface="Arial" panose="020B0604020202020204" pitchFamily="34" charset="0"/>
              </a:rPr>
              <a:t>HƯỚNG DẪN VỀ NHÀ</a:t>
            </a:r>
            <a:endParaRPr lang="en-US" sz="6600" b="1" dirty="0">
              <a:solidFill>
                <a:schemeClr val="accent4">
                  <a:lumMod val="75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603968"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56153" y="3614217"/>
            <a:ext cx="1499178" cy="149917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081642" y="5504485"/>
            <a:ext cx="46482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14" name="Rounded Rectangle 13"/>
          <p:cNvSpPr/>
          <p:nvPr/>
        </p:nvSpPr>
        <p:spPr>
          <a:xfrm>
            <a:off x="6424962"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477147" y="3614217"/>
            <a:ext cx="1499178" cy="1499178"/>
          </a:xfrm>
          <a:prstGeom prst="ellipse">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6919239" y="5504485"/>
            <a:ext cx="46482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0" name="Rounded Rectangle 19"/>
          <p:cNvSpPr/>
          <p:nvPr/>
        </p:nvSpPr>
        <p:spPr>
          <a:xfrm>
            <a:off x="12245957"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298142" y="3614217"/>
            <a:ext cx="1499178" cy="1499178"/>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2738649" y="5400342"/>
            <a:ext cx="4648200" cy="2123658"/>
          </a:xfrm>
          <a:prstGeom prst="rect">
            <a:avLst/>
          </a:prstGeom>
          <a:noFill/>
        </p:spPr>
        <p:txBody>
          <a:bodyPr wrap="square" rtlCol="0">
            <a:spAutoFit/>
          </a:bodyPr>
          <a:lstStyle/>
          <a:p>
            <a:pPr algn="ctr">
              <a:lnSpc>
                <a:spcPct val="150000"/>
              </a:lnSpc>
            </a:pPr>
            <a:r>
              <a:rPr lang="en-US" sz="4400" dirty="0" smtClean="0">
                <a:latin typeface="Arial" panose="020B0604020202020204" pitchFamily="34" charset="0"/>
                <a:cs typeface="Arial" panose="020B0604020202020204" pitchFamily="34" charset="0"/>
              </a:rPr>
              <a:t>Đọc và xem trước bài mới.</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74308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46975">
            <a:off x="-4139058" y="7023842"/>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14954">
            <a:off x="12785743" y="-3308131"/>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40979">
            <a:off x="2213560" y="1708315"/>
            <a:ext cx="622470" cy="67568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01388">
            <a:off x="16003690" y="6456228"/>
            <a:ext cx="1359857" cy="877726"/>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19824">
            <a:off x="15038507" y="2058700"/>
            <a:ext cx="604987" cy="883193"/>
          </a:xfrm>
          <a:prstGeom prst="rect">
            <a:avLst/>
          </a:prstGeom>
        </p:spPr>
      </p:pic>
      <p:sp>
        <p:nvSpPr>
          <p:cNvPr id="9" name="TextBox 8"/>
          <p:cNvSpPr txBox="1"/>
          <p:nvPr/>
        </p:nvSpPr>
        <p:spPr>
          <a:xfrm>
            <a:off x="2077821" y="2063826"/>
            <a:ext cx="14020799" cy="3785652"/>
          </a:xfrm>
          <a:prstGeom prst="rect">
            <a:avLst/>
          </a:prstGeom>
          <a:noFill/>
        </p:spPr>
        <p:txBody>
          <a:bodyPr wrap="square" rtlCol="0">
            <a:spAutoFit/>
          </a:bodyPr>
          <a:lstStyle/>
          <a:p>
            <a:pPr algn="ctr">
              <a:lnSpc>
                <a:spcPct val="150000"/>
              </a:lnSpc>
            </a:pPr>
            <a:r>
              <a:rPr lang="en-US" sz="8000" b="1" dirty="0" smtClean="0">
                <a:solidFill>
                  <a:srgbClr val="CD360D"/>
                </a:solidFill>
                <a:latin typeface="Arial" panose="020B0604020202020204" pitchFamily="34" charset="0"/>
                <a:cs typeface="Arial" panose="020B0604020202020204" pitchFamily="34" charset="0"/>
              </a:rPr>
              <a:t>CẢM ƠN SỰ CHÚ Ý </a:t>
            </a:r>
          </a:p>
          <a:p>
            <a:pPr algn="ctr">
              <a:lnSpc>
                <a:spcPct val="150000"/>
              </a:lnSpc>
            </a:pPr>
            <a:r>
              <a:rPr lang="en-US" sz="8000" b="1" dirty="0" smtClean="0">
                <a:solidFill>
                  <a:srgbClr val="CD360D"/>
                </a:solidFill>
                <a:latin typeface="Arial" panose="020B0604020202020204" pitchFamily="34" charset="0"/>
                <a:cs typeface="Arial" panose="020B0604020202020204" pitchFamily="34" charset="0"/>
              </a:rPr>
              <a:t>LẮNG NGHE CỦA CÁC EM!</a:t>
            </a:r>
            <a:endParaRPr lang="en-US" sz="8000" b="1" dirty="0">
              <a:solidFill>
                <a:srgbClr val="CD360D"/>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2"/>
          <a:stretch>
            <a:fillRect/>
          </a:stretch>
        </p:blipFill>
        <p:spPr>
          <a:xfrm>
            <a:off x="7086600" y="6321292"/>
            <a:ext cx="4536931" cy="5208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8" name="TextBox 8"/>
          <p:cNvSpPr txBox="1"/>
          <p:nvPr/>
        </p:nvSpPr>
        <p:spPr>
          <a:xfrm>
            <a:off x="5039129" y="706121"/>
            <a:ext cx="8115300" cy="1096710"/>
          </a:xfrm>
          <a:prstGeom prst="rect">
            <a:avLst/>
          </a:prstGeom>
        </p:spPr>
        <p:txBody>
          <a:bodyPr lIns="0" tIns="0" rIns="0" bIns="0" rtlCol="0" anchor="t">
            <a:spAutoFit/>
          </a:bodyPr>
          <a:lstStyle/>
          <a:p>
            <a:pPr algn="ctr">
              <a:lnSpc>
                <a:spcPts val="9360"/>
              </a:lnSpc>
            </a:pPr>
            <a:r>
              <a:rPr lang="en-US" sz="6600" b="1" dirty="0" smtClean="0">
                <a:solidFill>
                  <a:srgbClr val="CD360D"/>
                </a:solidFill>
                <a:latin typeface="Arial" panose="020B0604020202020204" pitchFamily="34" charset="0"/>
                <a:cs typeface="Arial" panose="020B0604020202020204" pitchFamily="34" charset="0"/>
              </a:rPr>
              <a:t>KHỞI ĐỘNG</a:t>
            </a:r>
            <a:endParaRPr lang="en-US" sz="6600" b="1" dirty="0">
              <a:solidFill>
                <a:srgbClr val="CD360D"/>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519075" y="-4943275"/>
            <a:ext cx="7846916" cy="7846916"/>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945" flipH="1">
            <a:off x="-3939312" y="-4409299"/>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1020">
            <a:off x="3647028" y="83798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40979">
            <a:off x="13070819" y="1081382"/>
            <a:ext cx="506294" cy="549573"/>
          </a:xfrm>
          <a:prstGeom prst="rect">
            <a:avLst/>
          </a:prstGeom>
        </p:spPr>
      </p:pic>
      <p:sp>
        <p:nvSpPr>
          <p:cNvPr id="13" name="Rectangle 12"/>
          <p:cNvSpPr/>
          <p:nvPr/>
        </p:nvSpPr>
        <p:spPr>
          <a:xfrm>
            <a:off x="1548418" y="1866900"/>
            <a:ext cx="15096721" cy="5170646"/>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Khái </a:t>
            </a:r>
            <a:r>
              <a:rPr lang="en-US" sz="4400" dirty="0"/>
              <a:t>niệm biến cố; khái niệm các loại biến cố chắc chắn, biến cố không thể, biến cố ngẫu nhiên.</a:t>
            </a:r>
          </a:p>
          <a:p>
            <a:pPr marL="571500" indent="-571500" algn="just">
              <a:lnSpc>
                <a:spcPct val="150000"/>
              </a:lnSpc>
              <a:buFont typeface="Arial" pitchFamily="34" charset="0"/>
              <a:buChar char="•"/>
            </a:pPr>
            <a:r>
              <a:rPr lang="en-US" sz="4400" dirty="0" smtClean="0"/>
              <a:t>Khoảng </a:t>
            </a:r>
            <a:r>
              <a:rPr lang="en-US" sz="4400" dirty="0"/>
              <a:t>giá trị biểu thị khả năng xảy ra của xác suất của biến cố, kí hiệu xác suất của biến cố.</a:t>
            </a:r>
          </a:p>
          <a:p>
            <a:pPr marL="571500" indent="-571500" algn="just">
              <a:lnSpc>
                <a:spcPct val="150000"/>
              </a:lnSpc>
              <a:buFont typeface="Arial" pitchFamily="34" charset="0"/>
              <a:buChar char="•"/>
            </a:pPr>
            <a:r>
              <a:rPr lang="en-US" sz="4400" dirty="0" smtClean="0"/>
              <a:t>Công </a:t>
            </a:r>
            <a:r>
              <a:rPr lang="en-US" sz="4400" dirty="0"/>
              <a:t>thức thức tính xác suất trong trò chơi gieo xúc xắc.</a:t>
            </a:r>
          </a:p>
        </p:txBody>
      </p:sp>
      <p:pic>
        <p:nvPicPr>
          <p:cNvPr id="15" name="Picture 14">
            <a:extLst>
              <a:ext uri="{FF2B5EF4-FFF2-40B4-BE49-F238E27FC236}">
                <a16:creationId xmlns="" xmlns:a16="http://schemas.microsoft.com/office/drawing/2014/main" id="{83D08124-979E-41FE-B254-6695AEFD0732}"/>
              </a:ext>
            </a:extLst>
          </p:cNvPr>
          <p:cNvPicPr>
            <a:picLocks noChangeAspect="1"/>
          </p:cNvPicPr>
          <p:nvPr/>
        </p:nvPicPr>
        <p:blipFill>
          <a:blip r:embed="rId10">
            <a:clrChange>
              <a:clrFrom>
                <a:srgbClr val="F6F6F6"/>
              </a:clrFrom>
              <a:clrTo>
                <a:srgbClr val="F6F6F6">
                  <a:alpha val="0"/>
                </a:srgbClr>
              </a:clrTo>
            </a:clrChange>
          </a:blip>
          <a:stretch>
            <a:fillRect/>
          </a:stretch>
        </p:blipFill>
        <p:spPr>
          <a:xfrm>
            <a:off x="6353579" y="6910756"/>
            <a:ext cx="5486400" cy="337624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4844746" y="-4734955"/>
            <a:ext cx="7846916" cy="7846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40979">
            <a:off x="714250" y="7994453"/>
            <a:ext cx="1557509" cy="169064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1299279" y="6369080"/>
            <a:ext cx="9407206" cy="74552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7691" y="453370"/>
            <a:ext cx="1343705" cy="133530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65009">
            <a:off x="17224442" y="194218"/>
            <a:ext cx="849454" cy="1240079"/>
          </a:xfrm>
          <a:prstGeom prst="rect">
            <a:avLst/>
          </a:prstGeom>
        </p:spPr>
      </p:pic>
      <p:sp>
        <p:nvSpPr>
          <p:cNvPr id="10" name="Oval Callout 9"/>
          <p:cNvSpPr/>
          <p:nvPr/>
        </p:nvSpPr>
        <p:spPr>
          <a:xfrm>
            <a:off x="7660665" y="817231"/>
            <a:ext cx="3638614" cy="1476334"/>
          </a:xfrm>
          <a:prstGeom prst="wedgeEllipseCallout">
            <a:avLst>
              <a:gd name="adj1" fmla="val 32886"/>
              <a:gd name="adj2" fmla="val 6522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smtClean="0">
                <a:solidFill>
                  <a:srgbClr val="C00000"/>
                </a:solidFill>
                <a:latin typeface="Arial" panose="020B0604020202020204" pitchFamily="34" charset="0"/>
                <a:cs typeface="Arial" panose="020B0604020202020204" pitchFamily="34" charset="0"/>
              </a:rPr>
              <a:t>Kết quả</a:t>
            </a:r>
            <a:endParaRPr lang="en-US" sz="44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031434" y="2711589"/>
            <a:ext cx="12897076" cy="5632311"/>
          </a:xfrm>
          <a:prstGeom prst="rect">
            <a:avLst/>
          </a:prstGeom>
        </p:spPr>
        <p:txBody>
          <a:bodyPr wrap="square">
            <a:spAutoFit/>
          </a:bodyPr>
          <a:lstStyle/>
          <a:p>
            <a:pPr marL="571500" indent="-571500" algn="just">
              <a:lnSpc>
                <a:spcPct val="150000"/>
              </a:lnSpc>
              <a:buFont typeface="Wingdings" pitchFamily="2" charset="2"/>
              <a:buChar char="v"/>
            </a:pPr>
            <a:r>
              <a:rPr lang="nl-NL" sz="4000" dirty="0" smtClean="0"/>
              <a:t>Các </a:t>
            </a:r>
            <a:r>
              <a:rPr lang="nl-NL" sz="4000" dirty="0"/>
              <a:t>sự kiện, hiện tượng xảy ra trong tự nhiên hay trong một phép thử nghiệm được gọi là một biến cố.</a:t>
            </a:r>
            <a:endParaRPr lang="en-US" sz="4000" dirty="0"/>
          </a:p>
          <a:p>
            <a:pPr marL="571500" indent="-571500" algn="just">
              <a:lnSpc>
                <a:spcPct val="150000"/>
              </a:lnSpc>
              <a:buFont typeface="Arial" pitchFamily="34" charset="0"/>
              <a:buChar char="•"/>
            </a:pPr>
            <a:r>
              <a:rPr lang="en-US" sz="4000" dirty="0" smtClean="0"/>
              <a:t>Biến </a:t>
            </a:r>
            <a:r>
              <a:rPr lang="en-US" sz="4000" dirty="0"/>
              <a:t>cố chắc chắn là biến cố luôn xảy ra.</a:t>
            </a:r>
          </a:p>
          <a:p>
            <a:pPr marL="571500" indent="-571500" algn="just">
              <a:lnSpc>
                <a:spcPct val="150000"/>
              </a:lnSpc>
              <a:buFont typeface="Arial" pitchFamily="34" charset="0"/>
              <a:buChar char="•"/>
            </a:pPr>
            <a:r>
              <a:rPr lang="en-US" sz="4000" dirty="0" smtClean="0"/>
              <a:t>Biến </a:t>
            </a:r>
            <a:r>
              <a:rPr lang="en-US" sz="4000" dirty="0"/>
              <a:t>cố không thể là biến cố không bao giờ xảy ra.</a:t>
            </a:r>
          </a:p>
          <a:p>
            <a:pPr marL="571500" indent="-571500" algn="just">
              <a:lnSpc>
                <a:spcPct val="150000"/>
              </a:lnSpc>
              <a:buFont typeface="Arial" pitchFamily="34" charset="0"/>
              <a:buChar char="•"/>
            </a:pPr>
            <a:r>
              <a:rPr lang="en-US" sz="4000" dirty="0" smtClean="0"/>
              <a:t>Biến </a:t>
            </a:r>
            <a:r>
              <a:rPr lang="en-US" sz="4000" dirty="0"/>
              <a:t>cố ngẫu nhiên là biến cố không thể biết trước là nó có xảy ra hay không.</a:t>
            </a:r>
          </a:p>
        </p:txBody>
      </p:sp>
    </p:spTree>
    <p:extLst>
      <p:ext uri="{BB962C8B-B14F-4D97-AF65-F5344CB8AC3E}">
        <p14:creationId xmlns:p14="http://schemas.microsoft.com/office/powerpoint/2010/main" val="797968612"/>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5109365" y="-3923458"/>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577974">
            <a:off x="14947708" y="-3331812"/>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787489" y="5196004"/>
            <a:ext cx="1500511" cy="149113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220233">
            <a:off x="261601" y="2772521"/>
            <a:ext cx="1047155" cy="67589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5178" y="8510943"/>
            <a:ext cx="631420" cy="870924"/>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1981201" y="1140296"/>
                <a:ext cx="14401800" cy="7889404"/>
              </a:xfrm>
              <a:prstGeom prst="rect">
                <a:avLst/>
              </a:prstGeom>
            </p:spPr>
            <p:txBody>
              <a:bodyPr wrap="square">
                <a:spAutoFit/>
              </a:bodyPr>
              <a:lstStyle/>
              <a:p>
                <a:pPr marL="571500" indent="-571500" algn="just">
                  <a:lnSpc>
                    <a:spcPct val="150000"/>
                  </a:lnSpc>
                  <a:buFont typeface="Wingdings" pitchFamily="2" charset="2"/>
                  <a:buChar char="v"/>
                </a:pPr>
                <a:r>
                  <a:rPr lang="en-US" sz="4000" dirty="0" smtClean="0"/>
                  <a:t>Để </a:t>
                </a:r>
                <a:r>
                  <a:rPr lang="en-US" sz="4000" dirty="0"/>
                  <a:t>đánh giá khả năng xảy ra của mỗi biến cố, ta dùng một con số có giá trị từ 0 đến 1, gọi là xác suất của biến cố. Biến cố có khả năng xảy ra cao hơn sẽ có xác suất lớn hơn.</a:t>
                </a:r>
              </a:p>
              <a:p>
                <a:pPr marL="571500" indent="-571500" algn="just">
                  <a:lnSpc>
                    <a:spcPct val="150000"/>
                  </a:lnSpc>
                  <a:buFont typeface="Arial" pitchFamily="34" charset="0"/>
                  <a:buChar char="•"/>
                </a:pPr>
                <a:r>
                  <a:rPr lang="en-US" sz="4000" dirty="0" smtClean="0"/>
                  <a:t>Biến </a:t>
                </a:r>
                <a:r>
                  <a:rPr lang="en-US" sz="4000" dirty="0"/>
                  <a:t>cố không thể có xác suất bằng 0.</a:t>
                </a:r>
              </a:p>
              <a:p>
                <a:pPr marL="571500" indent="-571500" algn="just">
                  <a:lnSpc>
                    <a:spcPct val="150000"/>
                  </a:lnSpc>
                  <a:buFont typeface="Arial" pitchFamily="34" charset="0"/>
                  <a:buChar char="•"/>
                </a:pPr>
                <a:r>
                  <a:rPr lang="en-US" sz="4000" dirty="0" smtClean="0"/>
                  <a:t>Biến </a:t>
                </a:r>
                <a:r>
                  <a:rPr lang="en-US" sz="4000" dirty="0"/>
                  <a:t>cố chắc chắn có xác suất bằng 1.</a:t>
                </a:r>
              </a:p>
              <a:p>
                <a:pPr algn="just">
                  <a:lnSpc>
                    <a:spcPct val="150000"/>
                  </a:lnSpc>
                </a:pPr>
                <a:r>
                  <a:rPr lang="en-US" sz="4000" dirty="0"/>
                  <a:t>Xác suất của biến cố A được kí hiệu là P(A).</a:t>
                </a:r>
              </a:p>
              <a:p>
                <a:pPr marL="571500" indent="-571500" algn="just">
                  <a:lnSpc>
                    <a:spcPct val="150000"/>
                  </a:lnSpc>
                  <a:buFont typeface="Wingdings" pitchFamily="2" charset="2"/>
                  <a:buChar char="v"/>
                </a:pPr>
                <a:r>
                  <a:rPr lang="nl-NL" sz="4000" dirty="0" smtClean="0"/>
                  <a:t>Khi </a:t>
                </a:r>
                <a:r>
                  <a:rPr lang="nl-NL" sz="4000" dirty="0"/>
                  <a:t>gieo con xúc xắc 6 mặt cân đối thì xác suất xuất hiện của mỗi mặt đều bằng </a:t>
                </a:r>
                <a14:m>
                  <m:oMath xmlns:m="http://schemas.openxmlformats.org/officeDocument/2006/math">
                    <m:f>
                      <m:fPr>
                        <m:ctrlPr>
                          <a:rPr lang="en-US" sz="4000" i="1"/>
                        </m:ctrlPr>
                      </m:fPr>
                      <m:num>
                        <m:r>
                          <a:rPr lang="nl-NL" sz="4000" b="1" i="1"/>
                          <m:t>𝟏</m:t>
                        </m:r>
                      </m:num>
                      <m:den>
                        <m:r>
                          <a:rPr lang="nl-NL" sz="4000" b="1" i="1"/>
                          <m:t>𝟔</m:t>
                        </m:r>
                      </m:den>
                    </m:f>
                  </m:oMath>
                </a14:m>
                <a:r>
                  <a:rPr lang="nl-NL" sz="4000" dirty="0"/>
                  <a:t> .</a:t>
                </a:r>
                <a:endParaRPr lang="en-US" sz="4000" dirty="0"/>
              </a:p>
            </p:txBody>
          </p:sp>
        </mc:Choice>
        <mc:Fallback>
          <p:sp>
            <p:nvSpPr>
              <p:cNvPr id="13" name="Rectangle 12"/>
              <p:cNvSpPr>
                <a:spLocks noRot="1" noChangeAspect="1" noMove="1" noResize="1" noEditPoints="1" noAdjustHandles="1" noChangeArrowheads="1" noChangeShapeType="1" noTextEdit="1"/>
              </p:cNvSpPr>
              <p:nvPr/>
            </p:nvSpPr>
            <p:spPr>
              <a:xfrm>
                <a:off x="1981201" y="1140296"/>
                <a:ext cx="14401800" cy="7889404"/>
              </a:xfrm>
              <a:prstGeom prst="rect">
                <a:avLst/>
              </a:prstGeom>
              <a:blipFill rotWithShape="1">
                <a:blip r:embed="rId12"/>
                <a:stretch>
                  <a:fillRect l="-1481" r="-1439"/>
                </a:stretch>
              </a:blipFill>
            </p:spPr>
            <p:txBody>
              <a:bodyPr/>
              <a:lstStyle/>
              <a:p>
                <a:r>
                  <a:rPr lang="en-US">
                    <a:noFill/>
                  </a:rPr>
                  <a:t> </a:t>
                </a:r>
              </a:p>
            </p:txBody>
          </p:sp>
        </mc:Fallback>
      </mc:AlternateContent>
      <p:pic>
        <p:nvPicPr>
          <p:cNvPr id="16" name="Picture 15"/>
          <p:cNvPicPr>
            <a:picLocks noChangeAspect="1"/>
          </p:cNvPicPr>
          <p:nvPr/>
        </p:nvPicPr>
        <p:blipFill>
          <a:blip r:embed="rId13"/>
          <a:stretch>
            <a:fillRect/>
          </a:stretch>
        </p:blipFill>
        <p:spPr>
          <a:xfrm>
            <a:off x="15754925" y="7328735"/>
            <a:ext cx="2152075" cy="298729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500"/>
                                        <p:tgtEl>
                                          <p:spTgt spid="13">
                                            <p:txEl>
                                              <p:pRg st="1" end="1"/>
                                            </p:txEl>
                                          </p:spTgt>
                                        </p:tgtEl>
                                      </p:cBhvr>
                                    </p:animEffect>
                                    <p:anim calcmode="lin" valueType="num">
                                      <p:cBhvr>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500"/>
                                        <p:tgtEl>
                                          <p:spTgt spid="13">
                                            <p:txEl>
                                              <p:pRg st="2" end="2"/>
                                            </p:txEl>
                                          </p:spTgt>
                                        </p:tgtEl>
                                      </p:cBhvr>
                                    </p:animEffect>
                                    <p:anim calcmode="lin" valueType="num">
                                      <p:cBhvr>
                                        <p:cTn id="2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anim calcmode="lin" valueType="num">
                                      <p:cBhvr>
                                        <p:cTn id="2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anim calcmode="lin" valueType="num">
                                      <p:cBhvr>
                                        <p:cTn id="36"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847037" y="7131977"/>
            <a:ext cx="7846916" cy="784691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577974">
            <a:off x="-3587942" y="-3806159"/>
            <a:ext cx="7795752" cy="779575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40979">
            <a:off x="1087205" y="1198540"/>
            <a:ext cx="792451" cy="860191"/>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14399" y="6966512"/>
            <a:ext cx="860774" cy="133972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6400" y="644927"/>
            <a:ext cx="775894" cy="96684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31602" y="6815105"/>
            <a:ext cx="1500511" cy="1491133"/>
          </a:xfrm>
          <a:prstGeom prst="rect">
            <a:avLst/>
          </a:prstGeom>
        </p:spPr>
      </p:pic>
      <p:sp>
        <p:nvSpPr>
          <p:cNvPr id="9" name="TextBox 8"/>
          <p:cNvSpPr txBox="1"/>
          <p:nvPr/>
        </p:nvSpPr>
        <p:spPr>
          <a:xfrm>
            <a:off x="1515117" y="1028700"/>
            <a:ext cx="15401283" cy="1872692"/>
          </a:xfrm>
          <a:prstGeom prst="rect">
            <a:avLst/>
          </a:prstGeom>
          <a:noFill/>
        </p:spPr>
        <p:txBody>
          <a:bodyPr wrap="square" rtlCol="0">
            <a:spAutoFit/>
          </a:bodyPr>
          <a:lstStyle/>
          <a:p>
            <a:pPr algn="ctr">
              <a:lnSpc>
                <a:spcPct val="150000"/>
              </a:lnSpc>
            </a:pPr>
            <a:r>
              <a:rPr lang="en-US" sz="8800" b="1" dirty="0" smtClean="0">
                <a:solidFill>
                  <a:schemeClr val="accent1">
                    <a:lumMod val="50000"/>
                  </a:schemeClr>
                </a:solidFill>
                <a:latin typeface="Arial" panose="020B0604020202020204" pitchFamily="34" charset="0"/>
                <a:cs typeface="Arial" panose="020B0604020202020204" pitchFamily="34" charset="0"/>
              </a:rPr>
              <a:t>VÒNG QUAY MAY MẮN</a:t>
            </a:r>
            <a:endParaRPr lang="en-US" sz="8800" b="1" dirty="0">
              <a:solidFill>
                <a:schemeClr val="accent1">
                  <a:lumMod val="50000"/>
                </a:schemeClr>
              </a:solidFill>
              <a:latin typeface="Arial" panose="020B0604020202020204" pitchFamily="34" charset="0"/>
              <a:cs typeface="Arial" panose="020B0604020202020204" pitchFamily="34" charset="0"/>
            </a:endParaRPr>
          </a:p>
        </p:txBody>
      </p:sp>
      <p:pic>
        <p:nvPicPr>
          <p:cNvPr id="1027" name="Picture 3" descr="C:\Users\ADMINI~1\AppData\Local\Temp\Rar$DIa0.764\Luyện tập - Vận dụn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3015693"/>
            <a:ext cx="12567809" cy="6928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266174">
            <a:off x="-5176629" y="-5163056"/>
            <a:ext cx="7846916" cy="784691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81061" y="-3227187"/>
            <a:ext cx="7795752" cy="7795752"/>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43976">
            <a:off x="17140744" y="3438608"/>
            <a:ext cx="446020" cy="777377"/>
          </a:xfrm>
          <a:prstGeom prst="rect">
            <a:avLst/>
          </a:prstGeom>
        </p:spPr>
      </p:pic>
      <p:grpSp>
        <p:nvGrpSpPr>
          <p:cNvPr id="30" name="Group 29"/>
          <p:cNvGrpSpPr/>
          <p:nvPr/>
        </p:nvGrpSpPr>
        <p:grpSpPr>
          <a:xfrm>
            <a:off x="2445536" y="0"/>
            <a:ext cx="14158928" cy="1943100"/>
            <a:chOff x="2445536" y="0"/>
            <a:chExt cx="14158928" cy="1943100"/>
          </a:xfrm>
        </p:grpSpPr>
        <p:sp>
          <p:nvSpPr>
            <p:cNvPr id="15" name="Round Same Side Corner Rectangle 14"/>
            <p:cNvSpPr/>
            <p:nvPr/>
          </p:nvSpPr>
          <p:spPr>
            <a:xfrm flipV="1">
              <a:off x="5561093" y="0"/>
              <a:ext cx="7893414" cy="1943100"/>
            </a:xfrm>
            <a:prstGeom prst="round2SameRect">
              <a:avLst>
                <a:gd name="adj1" fmla="val 24900"/>
                <a:gd name="adj2"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2445536" y="546959"/>
              <a:ext cx="14158928" cy="907877"/>
            </a:xfrm>
            <a:prstGeom prst="rect">
              <a:avLst/>
            </a:prstGeom>
          </p:spPr>
          <p:txBody>
            <a:bodyPr lIns="0" tIns="0" rIns="0" bIns="0" rtlCol="0" anchor="t">
              <a:spAutoFit/>
            </a:bodyPr>
            <a:lstStyle/>
            <a:p>
              <a:pPr algn="ctr">
                <a:lnSpc>
                  <a:spcPts val="7800"/>
                </a:lnSpc>
              </a:pPr>
              <a:r>
                <a:rPr lang="en-US" sz="5400" b="1" dirty="0" smtClean="0">
                  <a:solidFill>
                    <a:srgbClr val="C00000"/>
                  </a:solidFill>
                  <a:latin typeface="Arial" panose="020B0604020202020204" pitchFamily="34" charset="0"/>
                  <a:cs typeface="Arial" panose="020B0604020202020204" pitchFamily="34" charset="0"/>
                </a:rPr>
                <a:t>Luật chơi</a:t>
              </a:r>
              <a:endParaRPr lang="en-US" sz="5400" b="1" dirty="0">
                <a:solidFill>
                  <a:srgbClr val="C00000"/>
                </a:solidFill>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12"/>
          <a:stretch>
            <a:fillRect/>
          </a:stretch>
        </p:blipFill>
        <p:spPr>
          <a:xfrm>
            <a:off x="52315" y="8325083"/>
            <a:ext cx="2452397" cy="1961917"/>
          </a:xfrm>
          <a:prstGeom prst="rect">
            <a:avLst/>
          </a:prstGeom>
        </p:spPr>
      </p:pic>
      <p:sp>
        <p:nvSpPr>
          <p:cNvPr id="17" name="TextBox 16"/>
          <p:cNvSpPr txBox="1"/>
          <p:nvPr/>
        </p:nvSpPr>
        <p:spPr>
          <a:xfrm>
            <a:off x="1524000" y="2095500"/>
            <a:ext cx="15325951" cy="4154984"/>
          </a:xfrm>
          <a:prstGeom prst="rect">
            <a:avLst/>
          </a:prstGeom>
          <a:noFill/>
        </p:spPr>
        <p:txBody>
          <a:bodyPr wrap="square" rtlCol="0">
            <a:spAutoFit/>
          </a:bodyPr>
          <a:lstStyle/>
          <a:p>
            <a:pPr algn="just">
              <a:lnSpc>
                <a:spcPct val="150000"/>
              </a:lnSpc>
            </a:pPr>
            <a:r>
              <a:rPr lang="nl-NL" sz="4400" dirty="0"/>
              <a:t>Quay miếng bìa, nếu mũi tên chỉ vào ô màu xanh thì Vuông thắng cuộc, nếu mũi tên chỉ vào ô màu hồng thì Tròn thắng cuộc. Người thắng cuộc nhận được phần thưởng ghi ở trong ô mũi tên chỉ vào.</a:t>
            </a:r>
            <a:endParaRPr lang="en-US" sz="4400" dirty="0"/>
          </a:p>
        </p:txBody>
      </p:sp>
      <p:pic>
        <p:nvPicPr>
          <p:cNvPr id="22" name="Picture 3" descr="C:\Users\ADMINI~1\AppData\Local\Temp\Rar$DIa0.764\Luyện tập - Vận dụng.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5131777"/>
            <a:ext cx="9144000" cy="5040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624342">
            <a:off x="15447957" y="1475697"/>
            <a:ext cx="1074038" cy="81224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266174">
            <a:off x="13644771" y="-5650573"/>
            <a:ext cx="7846916" cy="78469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476626">
            <a:off x="12087100" y="5949584"/>
            <a:ext cx="7795752" cy="7795752"/>
          </a:xfrm>
          <a:prstGeom prst="rect">
            <a:avLst/>
          </a:prstGeom>
        </p:spPr>
      </p:pic>
      <p:sp>
        <p:nvSpPr>
          <p:cNvPr id="21" name="Rectangle 20"/>
          <p:cNvSpPr/>
          <p:nvPr/>
        </p:nvSpPr>
        <p:spPr>
          <a:xfrm>
            <a:off x="3467202" y="1336768"/>
            <a:ext cx="3175869" cy="769441"/>
          </a:xfrm>
          <a:prstGeom prst="rect">
            <a:avLst/>
          </a:prstGeom>
        </p:spPr>
        <p:txBody>
          <a:bodyPr wrap="none">
            <a:spAutoFit/>
          </a:bodyPr>
          <a:lstStyle/>
          <a:p>
            <a:r>
              <a:rPr lang="en-US" sz="4400" i="1" dirty="0" smtClean="0">
                <a:solidFill>
                  <a:schemeClr val="tx2">
                    <a:lumMod val="50000"/>
                  </a:schemeClr>
                </a:solidFill>
                <a:latin typeface="Arial" panose="020B0604020202020204" pitchFamily="34" charset="0"/>
                <a:cs typeface="Arial" panose="020B0604020202020204" pitchFamily="34" charset="0"/>
              </a:rPr>
              <a:t>Hướng dẫn:</a:t>
            </a:r>
            <a:endParaRPr lang="en-US" sz="4400" i="1" dirty="0">
              <a:solidFill>
                <a:schemeClr val="tx2">
                  <a:lumMod val="50000"/>
                </a:schemeClr>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5002" y="50799"/>
            <a:ext cx="2971800" cy="2971800"/>
          </a:xfrm>
          <a:prstGeom prst="rect">
            <a:avLst/>
          </a:prstGeom>
        </p:spPr>
      </p:pic>
      <p:sp>
        <p:nvSpPr>
          <p:cNvPr id="23" name="Rounded Rectangle 22"/>
          <p:cNvSpPr/>
          <p:nvPr/>
        </p:nvSpPr>
        <p:spPr>
          <a:xfrm>
            <a:off x="2033401" y="2642586"/>
            <a:ext cx="3021735"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1:</a:t>
            </a:r>
            <a:endParaRPr lang="en-US" sz="4400" b="1" dirty="0">
              <a:latin typeface="Arial" panose="020B0604020202020204" pitchFamily="34" charset="0"/>
              <a:cs typeface="Arial" panose="020B0604020202020204" pitchFamily="34" charset="0"/>
            </a:endParaRPr>
          </a:p>
        </p:txBody>
      </p:sp>
      <p:sp>
        <p:nvSpPr>
          <p:cNvPr id="24" name="Rectangle 23"/>
          <p:cNvSpPr/>
          <p:nvPr/>
        </p:nvSpPr>
        <p:spPr>
          <a:xfrm>
            <a:off x="5381250" y="2650389"/>
            <a:ext cx="10239750" cy="1107996"/>
          </a:xfrm>
          <a:prstGeom prst="rect">
            <a:avLst/>
          </a:prstGeom>
        </p:spPr>
        <p:txBody>
          <a:bodyPr wrap="square">
            <a:spAutoFit/>
          </a:bodyPr>
          <a:lstStyle/>
          <a:p>
            <a:pPr algn="just">
              <a:lnSpc>
                <a:spcPct val="150000"/>
              </a:lnSpc>
            </a:pPr>
            <a:r>
              <a:rPr lang="en-US" sz="4400" dirty="0"/>
              <a:t>Em đọc luật chơi trên và thảo luận xem: </a:t>
            </a:r>
            <a:endParaRPr lang="en-US" sz="4400" dirty="0">
              <a:latin typeface="Arial" panose="020B0604020202020204" pitchFamily="34" charset="0"/>
              <a:cs typeface="Arial" panose="020B0604020202020204" pitchFamily="34" charset="0"/>
            </a:endParaRPr>
          </a:p>
        </p:txBody>
      </p:sp>
      <p:sp>
        <p:nvSpPr>
          <p:cNvPr id="28" name="Rectangle 27"/>
          <p:cNvSpPr/>
          <p:nvPr/>
        </p:nvSpPr>
        <p:spPr>
          <a:xfrm>
            <a:off x="2783667" y="4036516"/>
            <a:ext cx="12548299" cy="4154984"/>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Hai </a:t>
            </a:r>
            <a:r>
              <a:rPr lang="en-US" sz="4400" dirty="0"/>
              <a:t>biến cố "Vuông thắng", "Tròn thắng" có đồng khả năng không? </a:t>
            </a:r>
          </a:p>
          <a:p>
            <a:pPr marL="571500" indent="-571500" algn="just">
              <a:lnSpc>
                <a:spcPct val="150000"/>
              </a:lnSpc>
              <a:buFont typeface="Arial" pitchFamily="34" charset="0"/>
              <a:buChar char="•"/>
            </a:pPr>
            <a:r>
              <a:rPr lang="en-US" sz="4400" dirty="0" smtClean="0"/>
              <a:t>Xác </a:t>
            </a:r>
            <a:r>
              <a:rPr lang="en-US" sz="4400" dirty="0"/>
              <a:t>suất Vuông, Tròn nhận được phần thưởng nào là cao nhất (rubik, áo phông hay hộp bút)? </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500"/>
                                        <p:tgtEl>
                                          <p:spTgt spid="28">
                                            <p:txEl>
                                              <p:pRg st="0" end="0"/>
                                            </p:txEl>
                                          </p:spTgt>
                                        </p:tgtEl>
                                      </p:cBhvr>
                                    </p:animEffect>
                                    <p:anim calcmode="lin" valueType="num">
                                      <p:cBhvr>
                                        <p:cTn id="24"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fade">
                                      <p:cBhvr>
                                        <p:cTn id="30" dur="500"/>
                                        <p:tgtEl>
                                          <p:spTgt spid="28">
                                            <p:txEl>
                                              <p:pRg st="1" end="1"/>
                                            </p:txEl>
                                          </p:spTgt>
                                        </p:tgtEl>
                                      </p:cBhvr>
                                    </p:animEffect>
                                    <p:anim calcmode="lin" valueType="num">
                                      <p:cBhvr>
                                        <p:cTn id="3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p:bldP spid="2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788035" y="-5075125"/>
            <a:ext cx="7192518" cy="719251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945" flipH="1">
            <a:off x="-3939312" y="-4765026"/>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1020">
            <a:off x="1412124" y="83606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40979">
            <a:off x="17026804" y="1123296"/>
            <a:ext cx="506294" cy="549573"/>
          </a:xfrm>
          <a:prstGeom prst="rect">
            <a:avLst/>
          </a:prstGeom>
        </p:spPr>
      </p:pic>
      <p:sp>
        <p:nvSpPr>
          <p:cNvPr id="15" name="Rounded Rectangle 14"/>
          <p:cNvSpPr/>
          <p:nvPr/>
        </p:nvSpPr>
        <p:spPr>
          <a:xfrm>
            <a:off x="7799438" y="472970"/>
            <a:ext cx="2553873"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2:</a:t>
            </a:r>
            <a:endParaRPr lang="en-US" sz="4400" b="1" dirty="0">
              <a:latin typeface="Arial" panose="020B0604020202020204" pitchFamily="34" charset="0"/>
              <a:cs typeface="Arial" panose="020B0604020202020204" pitchFamily="34" charset="0"/>
            </a:endParaRPr>
          </a:p>
        </p:txBody>
      </p:sp>
      <p:sp>
        <p:nvSpPr>
          <p:cNvPr id="4" name="Rectangle 3"/>
          <p:cNvSpPr/>
          <p:nvPr/>
        </p:nvSpPr>
        <p:spPr>
          <a:xfrm>
            <a:off x="855350" y="1714500"/>
            <a:ext cx="16594450" cy="2862322"/>
          </a:xfrm>
          <a:prstGeom prst="rect">
            <a:avLst/>
          </a:prstGeom>
        </p:spPr>
        <p:txBody>
          <a:bodyPr wrap="square">
            <a:spAutoFit/>
          </a:bodyPr>
          <a:lstStyle/>
          <a:p>
            <a:pPr algn="just">
              <a:lnSpc>
                <a:spcPct val="150000"/>
              </a:lnSpc>
            </a:pPr>
            <a:r>
              <a:rPr lang="en-US" sz="4000" dirty="0"/>
              <a:t>Chia lớp thành từng cặp để chơi. Một bạn đóng vai Vuông, một bạn đóng vai Tròn. Mỗi cặp thực hiện chơi 10 lần. Mỗi lần chơi xác định xem bạn nào thắng, phần thưởng là gì và ghi kết quả theo mẫu Bảng T.1.</a:t>
            </a:r>
          </a:p>
        </p:txBody>
      </p:sp>
      <p:graphicFrame>
        <p:nvGraphicFramePr>
          <p:cNvPr id="6" name="Table 5"/>
          <p:cNvGraphicFramePr>
            <a:graphicFrameLocks noGrp="1"/>
          </p:cNvGraphicFramePr>
          <p:nvPr>
            <p:extLst>
              <p:ext uri="{D42A27DB-BD31-4B8C-83A1-F6EECF244321}">
                <p14:modId xmlns:p14="http://schemas.microsoft.com/office/powerpoint/2010/main" val="3963568747"/>
              </p:ext>
            </p:extLst>
          </p:nvPr>
        </p:nvGraphicFramePr>
        <p:xfrm>
          <a:off x="1167886" y="4729220"/>
          <a:ext cx="15969378" cy="5138680"/>
        </p:xfrm>
        <a:graphic>
          <a:graphicData uri="http://schemas.openxmlformats.org/drawingml/2006/table">
            <a:tbl>
              <a:tblPr firstRow="1" firstCol="1" bandRow="1">
                <a:tableStyleId>{5C22544A-7EE6-4342-B048-85BDC9FD1C3A}</a:tableStyleId>
              </a:tblPr>
              <a:tblGrid>
                <a:gridCol w="5322004"/>
                <a:gridCol w="5323687"/>
                <a:gridCol w="5323687"/>
              </a:tblGrid>
              <a:tr h="1284670">
                <a:tc>
                  <a:txBody>
                    <a:bodyPr/>
                    <a:lstStyle/>
                    <a:p>
                      <a:pPr marL="0" marR="0" algn="ctr">
                        <a:lnSpc>
                          <a:spcPct val="150000"/>
                        </a:lnSpc>
                        <a:spcBef>
                          <a:spcPts val="600"/>
                        </a:spcBef>
                        <a:spcAft>
                          <a:spcPts val="600"/>
                        </a:spcAft>
                      </a:pPr>
                      <a:r>
                        <a:rPr lang="en-US" sz="4000" dirty="0">
                          <a:effectLst/>
                        </a:rPr>
                        <a:t>Lần chơi</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Ng</a:t>
                      </a:r>
                      <a:r>
                        <a:rPr lang="vi-VN" sz="4000">
                          <a:effectLst/>
                        </a:rPr>
                        <a:t>ười thắng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Phần thưởng</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1</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Vuông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Áo phông</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10</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Tròn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Rubik</a:t>
                      </a:r>
                      <a:endParaRPr lang="en-US" sz="4000" dirty="0">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2136195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788035" y="-5075125"/>
            <a:ext cx="7192518" cy="719251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945" flipH="1">
            <a:off x="-3939312" y="-4765026"/>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1020">
            <a:off x="1412124" y="83606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40979">
            <a:off x="17026804" y="1123296"/>
            <a:ext cx="506294" cy="549573"/>
          </a:xfrm>
          <a:prstGeom prst="rect">
            <a:avLst/>
          </a:prstGeom>
        </p:spPr>
      </p:pic>
      <p:sp>
        <p:nvSpPr>
          <p:cNvPr id="15" name="Rounded Rectangle 14"/>
          <p:cNvSpPr/>
          <p:nvPr/>
        </p:nvSpPr>
        <p:spPr>
          <a:xfrm>
            <a:off x="7799438" y="701570"/>
            <a:ext cx="2553873"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3:</a:t>
            </a:r>
            <a:endParaRPr lang="en-US" sz="4400" b="1" dirty="0">
              <a:latin typeface="Arial" panose="020B0604020202020204" pitchFamily="34" charset="0"/>
              <a:cs typeface="Arial" panose="020B0604020202020204" pitchFamily="34" charset="0"/>
            </a:endParaRPr>
          </a:p>
        </p:txBody>
      </p:sp>
      <p:sp>
        <p:nvSpPr>
          <p:cNvPr id="4" name="Rectangle 3"/>
          <p:cNvSpPr/>
          <p:nvPr/>
        </p:nvSpPr>
        <p:spPr>
          <a:xfrm>
            <a:off x="855350" y="2032107"/>
            <a:ext cx="16594450" cy="901593"/>
          </a:xfrm>
          <a:prstGeom prst="rect">
            <a:avLst/>
          </a:prstGeom>
        </p:spPr>
        <p:txBody>
          <a:bodyPr wrap="square">
            <a:spAutoFit/>
          </a:bodyPr>
          <a:lstStyle/>
          <a:p>
            <a:pPr algn="ctr">
              <a:lnSpc>
                <a:spcPct val="150000"/>
              </a:lnSpc>
            </a:pPr>
            <a:r>
              <a:rPr lang="en-US" sz="4000" dirty="0"/>
              <a:t>Thống kê lại kết quả chơi của cả lớp theo mẫu Bảng T.2 và Bảng </a:t>
            </a:r>
            <a:r>
              <a:rPr lang="en-US" sz="4000" dirty="0" smtClean="0"/>
              <a:t>T.3.</a:t>
            </a:r>
            <a:endParaRPr lang="en-US" sz="4000" dirty="0"/>
          </a:p>
        </p:txBody>
      </p:sp>
      <p:graphicFrame>
        <p:nvGraphicFramePr>
          <p:cNvPr id="2" name="Table 1"/>
          <p:cNvGraphicFramePr>
            <a:graphicFrameLocks noGrp="1"/>
          </p:cNvGraphicFramePr>
          <p:nvPr>
            <p:extLst>
              <p:ext uri="{D42A27DB-BD31-4B8C-83A1-F6EECF244321}">
                <p14:modId xmlns:p14="http://schemas.microsoft.com/office/powerpoint/2010/main" val="877837943"/>
              </p:ext>
            </p:extLst>
          </p:nvPr>
        </p:nvGraphicFramePr>
        <p:xfrm>
          <a:off x="1295400" y="3390738"/>
          <a:ext cx="15605825" cy="2590962"/>
        </p:xfrm>
        <a:graphic>
          <a:graphicData uri="http://schemas.openxmlformats.org/drawingml/2006/table">
            <a:tbl>
              <a:tblPr firstRow="1" firstCol="1" bandRow="1">
                <a:tableStyleId>{5C22544A-7EE6-4342-B048-85BDC9FD1C3A}</a:tableStyleId>
              </a:tblPr>
              <a:tblGrid>
                <a:gridCol w="5200845"/>
                <a:gridCol w="5202490"/>
                <a:gridCol w="5202490"/>
              </a:tblGrid>
              <a:tr h="1295481">
                <a:tc>
                  <a:txBody>
                    <a:bodyPr/>
                    <a:lstStyle/>
                    <a:p>
                      <a:pPr marL="0" marR="0" algn="ctr">
                        <a:lnSpc>
                          <a:spcPct val="150000"/>
                        </a:lnSpc>
                        <a:spcBef>
                          <a:spcPts val="600"/>
                        </a:spcBef>
                        <a:spcAft>
                          <a:spcPts val="600"/>
                        </a:spcAft>
                      </a:pPr>
                      <a:r>
                        <a:rPr lang="en-US" sz="4000" dirty="0">
                          <a:effectLst/>
                        </a:rPr>
                        <a:t>Lần chơi</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Vuông thắng</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Tròn thắng</a:t>
                      </a:r>
                      <a:endParaRPr lang="en-US" sz="4000" dirty="0">
                        <a:effectLst/>
                        <a:latin typeface="Arial"/>
                        <a:ea typeface="Calibri"/>
                        <a:cs typeface="Times New Roman"/>
                      </a:endParaRPr>
                    </a:p>
                  </a:txBody>
                  <a:tcPr marL="68580" marR="68580" marT="0" marB="0" anchor="ctr"/>
                </a:tc>
              </a:tr>
              <a:tr h="1295481">
                <a:tc>
                  <a:txBody>
                    <a:bodyPr/>
                    <a:lstStyle/>
                    <a:p>
                      <a:pPr marL="0" marR="0" algn="ctr">
                        <a:lnSpc>
                          <a:spcPct val="150000"/>
                        </a:lnSpc>
                        <a:spcBef>
                          <a:spcPts val="600"/>
                        </a:spcBef>
                        <a:spcAft>
                          <a:spcPts val="600"/>
                        </a:spcAft>
                      </a:pPr>
                      <a:r>
                        <a:rPr lang="en-US" sz="4000">
                          <a:effectLst/>
                        </a:rPr>
                        <a:t>Số lần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a:t>
                      </a:r>
                      <a:endParaRPr lang="en-US" sz="4000" dirty="0">
                        <a:effectLst/>
                        <a:latin typeface="Arial"/>
                        <a:ea typeface="Calibri"/>
                        <a:cs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88912852"/>
              </p:ext>
            </p:extLst>
          </p:nvPr>
        </p:nvGraphicFramePr>
        <p:xfrm>
          <a:off x="1310572" y="6362700"/>
          <a:ext cx="15605827" cy="3276600"/>
        </p:xfrm>
        <a:graphic>
          <a:graphicData uri="http://schemas.openxmlformats.org/drawingml/2006/table">
            <a:tbl>
              <a:tblPr firstRow="1" firstCol="1" bandRow="1">
                <a:tableStyleId>{5C22544A-7EE6-4342-B048-85BDC9FD1C3A}</a:tableStyleId>
              </a:tblPr>
              <a:tblGrid>
                <a:gridCol w="5945162"/>
                <a:gridCol w="3540277"/>
                <a:gridCol w="3198765"/>
                <a:gridCol w="2921623"/>
              </a:tblGrid>
              <a:tr h="2184400">
                <a:tc>
                  <a:txBody>
                    <a:bodyPr/>
                    <a:lstStyle/>
                    <a:p>
                      <a:pPr marL="0" marR="0" algn="ctr">
                        <a:lnSpc>
                          <a:spcPct val="150000"/>
                        </a:lnSpc>
                        <a:spcBef>
                          <a:spcPts val="600"/>
                        </a:spcBef>
                        <a:spcAft>
                          <a:spcPts val="600"/>
                        </a:spcAft>
                      </a:pPr>
                      <a:r>
                        <a:rPr lang="en-US" sz="4000" dirty="0">
                          <a:effectLst/>
                        </a:rPr>
                        <a:t>Phần thưởng Vuông Tròn nhận được</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Rubik</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Áo phông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Hộp bút</a:t>
                      </a:r>
                      <a:endParaRPr lang="en-US" sz="4000">
                        <a:effectLst/>
                        <a:latin typeface="Arial"/>
                        <a:ea typeface="Calibri"/>
                        <a:cs typeface="Times New Roman"/>
                      </a:endParaRPr>
                    </a:p>
                  </a:txBody>
                  <a:tcPr marL="68580" marR="68580" marT="0" marB="0" anchor="ctr"/>
                </a:tc>
              </a:tr>
              <a:tr h="1092200">
                <a:tc>
                  <a:txBody>
                    <a:bodyPr/>
                    <a:lstStyle/>
                    <a:p>
                      <a:pPr marL="0" marR="0" algn="ctr">
                        <a:lnSpc>
                          <a:spcPct val="150000"/>
                        </a:lnSpc>
                        <a:spcBef>
                          <a:spcPts val="600"/>
                        </a:spcBef>
                        <a:spcAft>
                          <a:spcPts val="600"/>
                        </a:spcAft>
                      </a:pPr>
                      <a:r>
                        <a:rPr lang="en-US" sz="4000">
                          <a:effectLst/>
                        </a:rPr>
                        <a:t>Số lần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 </a:t>
                      </a:r>
                      <a:endParaRPr lang="en-US" sz="4000" dirty="0">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013350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579</Words>
  <Application>Microsoft Office PowerPoint</Application>
  <PresentationFormat>Custom</PresentationFormat>
  <Paragraphs>67</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Elsie</vt:lpstr>
      <vt:lpstr>SimHei</vt:lpstr>
      <vt:lpstr>Wingdings</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24</dc:title>
  <dc:creator>Xinh Đẹp Dịu Hiền Huế Thị</dc:creator>
  <cp:lastModifiedBy>huy_ctn</cp:lastModifiedBy>
  <cp:revision>32</cp:revision>
  <dcterms:created xsi:type="dcterms:W3CDTF">2006-08-16T00:00:00Z</dcterms:created>
  <dcterms:modified xsi:type="dcterms:W3CDTF">2023-01-08T15:00:54Z</dcterms:modified>
  <dc:identifier>DAFVRjI8d4g</dc:identifier>
</cp:coreProperties>
</file>